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80" r:id="rId4"/>
    <p:sldId id="279" r:id="rId5"/>
    <p:sldId id="275" r:id="rId6"/>
    <p:sldId id="273" r:id="rId7"/>
    <p:sldId id="276" r:id="rId8"/>
    <p:sldId id="274" r:id="rId9"/>
    <p:sldId id="272" r:id="rId10"/>
    <p:sldId id="281" r:id="rId11"/>
    <p:sldId id="282" r:id="rId12"/>
    <p:sldId id="284" r:id="rId13"/>
    <p:sldId id="285" r:id="rId14"/>
    <p:sldId id="286" r:id="rId15"/>
    <p:sldId id="287" r:id="rId16"/>
    <p:sldId id="259" r:id="rId17"/>
    <p:sldId id="261" r:id="rId18"/>
    <p:sldId id="288" r:id="rId19"/>
    <p:sldId id="265" r:id="rId20"/>
    <p:sldId id="266" r:id="rId21"/>
    <p:sldId id="277" r:id="rId22"/>
    <p:sldId id="267" r:id="rId23"/>
    <p:sldId id="262" r:id="rId24"/>
    <p:sldId id="260" r:id="rId25"/>
    <p:sldId id="257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9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8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1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0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2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DC9DF-2E4F-4A34-B3EF-8E44C3ED865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AFE4-2F45-42BF-946E-AB9E449E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8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pidonia.ru/crossword/krossvord-po-rasskazu-astafeva-belogrudk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yQqL54DBY" TargetMode="External"/><Relationship Id="rId2" Type="http://schemas.openxmlformats.org/officeDocument/2006/relationships/hyperlink" Target="https://www.youtube.com/watch?v=eyFtNdScr8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стафьев Виктор Петрович — Уралов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13" y="1602369"/>
            <a:ext cx="6912768" cy="513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3299" y="41532"/>
            <a:ext cx="6445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Виктор Астафьев </a:t>
            </a:r>
          </a:p>
          <a:p>
            <a:pPr algn="ctr"/>
            <a:r>
              <a:rPr lang="ru-RU" sz="4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1924 - 2001</a:t>
            </a:r>
          </a:p>
          <a:p>
            <a:pPr algn="ctr"/>
            <a:endParaRPr lang="ru-RU" sz="4800" dirty="0">
              <a:solidFill>
                <a:srgbClr val="A5002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7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Дом по соседству с участком бабушки Виктора Астафьева. - Pictu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33" y="3359186"/>
            <a:ext cx="4697403" cy="352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Бумеранг за храбрость. Не все любили правду Астафьева о войн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5012488" cy="332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Отзыв о Мемориальный Комплекс В.П. Астафьева (Россия, Овсянк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06" y="3340646"/>
            <a:ext cx="4752539" cy="3564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94132"/>
            <a:ext cx="37799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Астафьев </a:t>
            </a:r>
            <a:r>
              <a:rPr lang="ru-RU" sz="2000" dirty="0">
                <a:latin typeface="Arial Black" pitchFamily="34" charset="0"/>
              </a:rPr>
              <a:t>поездил по стране, но потом насовсем перебрался в Сибирь. В родной своей Овсянке поставил себе дом против бабушкиной избы, чтобы уже никогда не оставлять милую землю детства. </a:t>
            </a:r>
          </a:p>
        </p:txBody>
      </p:sp>
    </p:spTree>
    <p:extLst>
      <p:ext uri="{BB962C8B-B14F-4D97-AF65-F5344CB8AC3E}">
        <p14:creationId xmlns:p14="http://schemas.microsoft.com/office/powerpoint/2010/main" val="29626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узей В. П. Астафьева в Овсянк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4500" cy="421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амятник Виктору Астафьеву описание и фото - Россия - Сибирь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5148064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9451" y="1514960"/>
            <a:ext cx="3153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Памятник в Овсянке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1384"/>
            <a:ext cx="382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Памятник в Красноярске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5 лет назад родился русский классик Виктор Астафьев — Российска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" y="404664"/>
            <a:ext cx="4762500" cy="317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Белогру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5" y="0"/>
            <a:ext cx="4907916" cy="63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-35668"/>
            <a:ext cx="7272808" cy="682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62251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https://kupidonia.ru/crossword/krossvord-po-rasskazu-astafeva-belogrudka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60648"/>
            <a:ext cx="44935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 Black" pitchFamily="34" charset="0"/>
              </a:rPr>
              <a:t>По вертикали:</a:t>
            </a:r>
          </a:p>
          <a:p>
            <a:r>
              <a:rPr lang="ru-RU" dirty="0">
                <a:latin typeface="Arial Black" pitchFamily="34" charset="0"/>
              </a:rPr>
              <a:t>1 - На эту птицу напала </a:t>
            </a:r>
            <a:r>
              <a:rPr lang="ru-RU" dirty="0" err="1" smtClean="0">
                <a:latin typeface="Arial Black" pitchFamily="34" charset="0"/>
              </a:rPr>
              <a:t>Белогрудка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4 </a:t>
            </a:r>
            <a:r>
              <a:rPr lang="ru-RU" dirty="0">
                <a:latin typeface="Arial Black" pitchFamily="34" charset="0"/>
              </a:rPr>
              <a:t>- Он находится между </a:t>
            </a:r>
            <a:r>
              <a:rPr lang="ru-RU" dirty="0" err="1">
                <a:latin typeface="Arial Black" pitchFamily="34" charset="0"/>
              </a:rPr>
              <a:t>Вереино</a:t>
            </a:r>
            <a:r>
              <a:rPr lang="ru-RU" dirty="0">
                <a:latin typeface="Arial Black" pitchFamily="34" charset="0"/>
              </a:rPr>
              <a:t> и </a:t>
            </a:r>
            <a:r>
              <a:rPr lang="ru-RU" dirty="0" err="1">
                <a:latin typeface="Arial Black" pitchFamily="34" charset="0"/>
              </a:rPr>
              <a:t>Зуятами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5 </a:t>
            </a:r>
            <a:r>
              <a:rPr lang="ru-RU" dirty="0">
                <a:latin typeface="Arial Black" pitchFamily="34" charset="0"/>
              </a:rPr>
              <a:t>- Этим кормил котят куницы </a:t>
            </a:r>
            <a:r>
              <a:rPr lang="ru-RU" dirty="0" smtClean="0">
                <a:latin typeface="Arial Black" pitchFamily="34" charset="0"/>
              </a:rPr>
              <a:t>мальчишка.</a:t>
            </a:r>
          </a:p>
          <a:p>
            <a:r>
              <a:rPr lang="ru-RU" dirty="0" smtClean="0">
                <a:latin typeface="Arial Black" pitchFamily="34" charset="0"/>
              </a:rPr>
              <a:t>7 </a:t>
            </a:r>
            <a:r>
              <a:rPr lang="ru-RU" dirty="0">
                <a:latin typeface="Arial Black" pitchFamily="34" charset="0"/>
              </a:rPr>
              <a:t>- С ним автор сравнивает новорождённых котят куницы по размеру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8 </a:t>
            </a:r>
            <a:r>
              <a:rPr lang="ru-RU" dirty="0">
                <a:latin typeface="Arial Black" pitchFamily="34" charset="0"/>
              </a:rPr>
              <a:t>- Крупный представитель семейства куньих, обитающий на косогоре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10 </a:t>
            </a:r>
            <a:r>
              <a:rPr lang="ru-RU" dirty="0">
                <a:latin typeface="Arial Black" pitchFamily="34" charset="0"/>
              </a:rPr>
              <a:t>- С этого дерева куницу сшибли дробью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11 </a:t>
            </a:r>
            <a:r>
              <a:rPr lang="ru-RU" dirty="0">
                <a:latin typeface="Arial Black" pitchFamily="34" charset="0"/>
              </a:rPr>
              <a:t>- Один из жильцов косогора, мелкое млекопитающее семейства </a:t>
            </a:r>
            <a:r>
              <a:rPr lang="ru-RU" dirty="0" smtClean="0">
                <a:latin typeface="Arial Black" pitchFamily="34" charset="0"/>
              </a:rPr>
              <a:t>куньих.</a:t>
            </a:r>
          </a:p>
          <a:p>
            <a:r>
              <a:rPr lang="ru-RU" dirty="0" smtClean="0">
                <a:latin typeface="Arial Black" pitchFamily="34" charset="0"/>
              </a:rPr>
              <a:t>12 </a:t>
            </a:r>
            <a:r>
              <a:rPr lang="ru-RU" dirty="0">
                <a:latin typeface="Arial Black" pitchFamily="34" charset="0"/>
              </a:rPr>
              <a:t>- В ней мальчишка выносил котят во двор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15 </a:t>
            </a:r>
            <a:r>
              <a:rPr lang="ru-RU" dirty="0">
                <a:latin typeface="Arial Black" pitchFamily="34" charset="0"/>
              </a:rPr>
              <a:t>- Упавшие на землю сухие стволы, сучья и ветки.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 Black" pitchFamily="34" charset="0"/>
              </a:rPr>
              <a:t>По горизонтали:</a:t>
            </a:r>
          </a:p>
          <a:p>
            <a:r>
              <a:rPr lang="ru-RU" dirty="0">
                <a:latin typeface="Arial Black" pitchFamily="34" charset="0"/>
              </a:rPr>
              <a:t>2 - Жилище куницы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3 </a:t>
            </a:r>
            <a:r>
              <a:rPr lang="ru-RU" dirty="0">
                <a:latin typeface="Arial Black" pitchFamily="34" charset="0"/>
              </a:rPr>
              <a:t>- Глиняный горшок для молока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5 </a:t>
            </a:r>
            <a:r>
              <a:rPr lang="ru-RU" dirty="0">
                <a:latin typeface="Arial Black" pitchFamily="34" charset="0"/>
              </a:rPr>
              <a:t>- Заросли малины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6 </a:t>
            </a:r>
            <a:r>
              <a:rPr lang="ru-RU" dirty="0">
                <a:latin typeface="Arial Black" pitchFamily="34" charset="0"/>
              </a:rPr>
              <a:t>- Густой лес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7 </a:t>
            </a:r>
            <a:r>
              <a:rPr lang="ru-RU" dirty="0">
                <a:latin typeface="Arial Black" pitchFamily="34" charset="0"/>
              </a:rPr>
              <a:t>- Это животное охраняло двор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9 </a:t>
            </a:r>
            <a:r>
              <a:rPr lang="ru-RU" dirty="0">
                <a:latin typeface="Arial Black" pitchFamily="34" charset="0"/>
              </a:rPr>
              <a:t>- Так называли куницу в деревне за её проделки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13 </a:t>
            </a:r>
            <a:r>
              <a:rPr lang="ru-RU" dirty="0">
                <a:latin typeface="Arial Black" pitchFamily="34" charset="0"/>
              </a:rPr>
              <a:t>- Там мальчик бросил котят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14 </a:t>
            </a:r>
            <a:r>
              <a:rPr lang="ru-RU" dirty="0">
                <a:latin typeface="Arial Black" pitchFamily="34" charset="0"/>
              </a:rPr>
              <a:t>- На косогоре поля именно этого растения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16 </a:t>
            </a:r>
            <a:r>
              <a:rPr lang="ru-RU" dirty="0">
                <a:latin typeface="Arial Black" pitchFamily="34" charset="0"/>
              </a:rPr>
              <a:t>- Мелкая красная дикая ягода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r>
              <a:rPr lang="ru-RU" dirty="0" smtClean="0">
                <a:latin typeface="Arial Black" pitchFamily="34" charset="0"/>
              </a:rPr>
              <a:t>17 </a:t>
            </a:r>
            <a:r>
              <a:rPr lang="ru-RU" dirty="0">
                <a:latin typeface="Arial Black" pitchFamily="34" charset="0"/>
              </a:rPr>
              <a:t>- Лесная глушь.</a:t>
            </a:r>
          </a:p>
        </p:txBody>
      </p:sp>
    </p:spTree>
    <p:extLst>
      <p:ext uri="{BB962C8B-B14F-4D97-AF65-F5344CB8AC3E}">
        <p14:creationId xmlns:p14="http://schemas.microsoft.com/office/powerpoint/2010/main" val="9859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0"/>
            <a:ext cx="7335942" cy="70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. П. Астафьев &quot;Белогруд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41" y="0"/>
            <a:ext cx="10234137" cy="68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3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227687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Белогрудая куница. Почему она выбрала этот косогор? 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Наносила </a:t>
            </a:r>
            <a:r>
              <a:rPr lang="ru-RU" sz="2400" dirty="0">
                <a:latin typeface="Arial Black" pitchFamily="34" charset="0"/>
              </a:rPr>
              <a:t>ли </a:t>
            </a:r>
            <a:r>
              <a:rPr lang="ru-RU" sz="2400" dirty="0" err="1">
                <a:latin typeface="Arial Black" pitchFamily="34" charset="0"/>
              </a:rPr>
              <a:t>Белогрудка</a:t>
            </a:r>
            <a:r>
              <a:rPr lang="ru-RU" sz="2400" dirty="0">
                <a:latin typeface="Arial Black" pitchFamily="34" charset="0"/>
              </a:rPr>
              <a:t> вред человеку в начале рассказа</a:t>
            </a:r>
            <a:r>
              <a:rPr lang="ru-RU" sz="2400" dirty="0" smtClean="0">
                <a:latin typeface="Arial Black" pitchFamily="34" charset="0"/>
              </a:rPr>
              <a:t>?</a:t>
            </a:r>
            <a:r>
              <a:rPr lang="ru-RU" sz="2400" dirty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Лес </a:t>
            </a:r>
            <a:r>
              <a:rPr lang="ru-RU" sz="2400" dirty="0">
                <a:latin typeface="Arial Black" pitchFamily="34" charset="0"/>
              </a:rPr>
              <a:t>надёжно хранит своих жильцов от </a:t>
            </a:r>
            <a:r>
              <a:rPr lang="ru-RU" sz="2400" u="sng" dirty="0">
                <a:latin typeface="Arial Black" pitchFamily="34" charset="0"/>
              </a:rPr>
              <a:t>«худого глаза и загребущих рук». </a:t>
            </a:r>
            <a:r>
              <a:rPr lang="ru-RU" sz="2400" dirty="0">
                <a:latin typeface="Arial Black" pitchFamily="34" charset="0"/>
              </a:rPr>
              <a:t>Кого имеет в виду автор? 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173989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Свой рассказ </a:t>
            </a:r>
            <a:r>
              <a:rPr lang="ru-RU" sz="2400" dirty="0" smtClean="0">
                <a:latin typeface="Arial Black" pitchFamily="34" charset="0"/>
              </a:rPr>
              <a:t>автор начитает </a:t>
            </a:r>
            <a:r>
              <a:rPr lang="ru-RU" sz="2400" dirty="0">
                <a:latin typeface="Arial Black" pitchFamily="34" charset="0"/>
              </a:rPr>
              <a:t>с описания природы вокруг двух </a:t>
            </a:r>
            <a:r>
              <a:rPr lang="ru-RU" sz="2400" dirty="0" smtClean="0">
                <a:latin typeface="Arial Black" pitchFamily="34" charset="0"/>
              </a:rPr>
              <a:t>сёл</a:t>
            </a:r>
            <a:r>
              <a:rPr lang="ru-RU" sz="2400" dirty="0">
                <a:latin typeface="Arial Black" pitchFamily="34" charset="0"/>
              </a:rPr>
              <a:t>. Астафьев сразу же показывает </a:t>
            </a:r>
            <a:r>
              <a:rPr lang="ru-RU" sz="2400" dirty="0" smtClean="0">
                <a:latin typeface="Arial Black" pitchFamily="34" charset="0"/>
              </a:rPr>
              <a:t>читателю, </a:t>
            </a:r>
            <a:r>
              <a:rPr lang="ru-RU" sz="2400" dirty="0">
                <a:latin typeface="Arial Black" pitchFamily="34" charset="0"/>
              </a:rPr>
              <a:t>что сама природа пытается </a:t>
            </a:r>
            <a:r>
              <a:rPr lang="ru-RU" sz="2400" dirty="0" smtClean="0">
                <a:latin typeface="Arial Black" pitchFamily="34" charset="0"/>
              </a:rPr>
              <a:t>защитить </a:t>
            </a:r>
            <a:r>
              <a:rPr lang="ru-RU" sz="2400" dirty="0">
                <a:latin typeface="Arial Black" pitchFamily="34" charset="0"/>
              </a:rPr>
              <a:t>своих подопечных.</a:t>
            </a:r>
          </a:p>
          <a:p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7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Что можно сказать о </a:t>
            </a:r>
            <a:r>
              <a:rPr lang="ru-RU" sz="2400" dirty="0" err="1">
                <a:latin typeface="Arial Black" pitchFamily="34" charset="0"/>
              </a:rPr>
              <a:t>Белогрудке</a:t>
            </a:r>
            <a:r>
              <a:rPr lang="ru-RU" sz="2400" dirty="0">
                <a:latin typeface="Arial Black" pitchFamily="34" charset="0"/>
              </a:rPr>
              <a:t>-матери? </a:t>
            </a:r>
          </a:p>
          <a:p>
            <a:endParaRPr lang="ru-RU" sz="2400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«грела телом, облизывала до блеска»;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 «стала добывать для них еду»;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«лизнула каждого из детёнышей в мордочку: дескать, я сейчас, мигом…»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старательная мать».</a:t>
            </a:r>
          </a:p>
        </p:txBody>
      </p:sp>
      <p:pic>
        <p:nvPicPr>
          <p:cNvPr id="6146" name="Picture 2" descr="Какая она, куница? » Вечерняя Уфа, официальный сайт газе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90" y="0"/>
            <a:ext cx="472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8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50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Найдите слова, подчеркивающие состояние </a:t>
            </a:r>
            <a:r>
              <a:rPr lang="ru-RU" sz="2000" dirty="0" err="1">
                <a:solidFill>
                  <a:srgbClr val="FF0000"/>
                </a:solidFill>
                <a:latin typeface="Arial Black" pitchFamily="34" charset="0"/>
              </a:rPr>
              <a:t>Белогрудки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, узнавшей о пропаже.</a:t>
            </a:r>
          </a:p>
          <a:p>
            <a:r>
              <a:rPr lang="ru-RU" sz="2000" dirty="0">
                <a:latin typeface="Arial Black" pitchFamily="34" charset="0"/>
              </a:rPr>
              <a:t>     -  </a:t>
            </a:r>
            <a:r>
              <a:rPr lang="ru-RU" sz="2000" i="1" dirty="0">
                <a:latin typeface="Arial Black" pitchFamily="34" charset="0"/>
              </a:rPr>
              <a:t>«выронила добычу»;</a:t>
            </a:r>
          </a:p>
          <a:p>
            <a:r>
              <a:rPr lang="ru-RU" sz="2000" i="1" dirty="0">
                <a:latin typeface="Arial Black" pitchFamily="34" charset="0"/>
              </a:rPr>
              <a:t>     -  «метнулась вверх по ели, потом вниз, потом опять вверх»;</a:t>
            </a:r>
          </a:p>
          <a:p>
            <a:r>
              <a:rPr lang="ru-RU" sz="2000" i="1" dirty="0">
                <a:latin typeface="Arial Black" pitchFamily="34" charset="0"/>
              </a:rPr>
              <a:t>     -  «если бы умела кричать – закричала бы»:</a:t>
            </a:r>
          </a:p>
          <a:p>
            <a:r>
              <a:rPr lang="ru-RU" sz="2000" i="1" dirty="0">
                <a:latin typeface="Arial Black" pitchFamily="34" charset="0"/>
              </a:rPr>
              <a:t>     -  «обследовала все по порядку»;</a:t>
            </a:r>
          </a:p>
          <a:p>
            <a:r>
              <a:rPr lang="ru-RU" sz="2000" i="1" dirty="0">
                <a:latin typeface="Arial Black" pitchFamily="34" charset="0"/>
              </a:rPr>
              <a:t>     -  «обнаружила следы»;</a:t>
            </a:r>
          </a:p>
          <a:p>
            <a:r>
              <a:rPr lang="ru-RU" sz="2000" i="1" dirty="0">
                <a:latin typeface="Arial Black" pitchFamily="34" charset="0"/>
              </a:rPr>
              <a:t>     -  «выследила, что унесли»;</a:t>
            </a:r>
          </a:p>
          <a:p>
            <a:r>
              <a:rPr lang="ru-RU" sz="2000" i="1" dirty="0">
                <a:latin typeface="Arial Black" pitchFamily="34" charset="0"/>
              </a:rPr>
              <a:t>      -  «ночью нашла дом»;</a:t>
            </a:r>
          </a:p>
          <a:p>
            <a:r>
              <a:rPr lang="ru-RU" sz="2000" i="1" dirty="0">
                <a:latin typeface="Arial Black" pitchFamily="34" charset="0"/>
              </a:rPr>
              <a:t>      -  «металась возле крыши, с крыши на забор, с забора на крышу».</a:t>
            </a:r>
          </a:p>
          <a:p>
            <a:r>
              <a:rPr lang="ru-RU" sz="2000" dirty="0">
                <a:latin typeface="Arial Black" pitchFamily="34" charset="0"/>
              </a:rPr>
              <a:t>      </a:t>
            </a:r>
            <a:r>
              <a:rPr lang="ru-RU" sz="2000" dirty="0" smtClean="0">
                <a:latin typeface="Arial Black" pitchFamily="34" charset="0"/>
              </a:rPr>
              <a:t>-</a:t>
            </a:r>
            <a:r>
              <a:rPr lang="ru-RU" sz="2000" dirty="0" err="1" smtClean="0">
                <a:latin typeface="Arial Black" pitchFamily="34" charset="0"/>
              </a:rPr>
              <a:t>Белогрудка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переживала за судьбу пропавших котят, долго искала их и по запаху нашла.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70520"/>
            <a:ext cx="756084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Автор настолько понимает и чувствует её горе, что в рассказе есть места, где как будто слышится голос самой </a:t>
            </a:r>
            <a:r>
              <a:rPr lang="ru-RU" sz="2000" dirty="0" err="1">
                <a:latin typeface="Arial Black" pitchFamily="34" charset="0"/>
              </a:rPr>
              <a:t>Белогрудки</a:t>
            </a:r>
            <a:r>
              <a:rPr lang="ru-RU" sz="2000" dirty="0">
                <a:latin typeface="Arial Black" pitchFamily="34" charset="0"/>
              </a:rPr>
              <a:t>: </a:t>
            </a:r>
            <a:r>
              <a:rPr lang="ru-RU" sz="2000" i="1" dirty="0">
                <a:latin typeface="Arial Black" pitchFamily="34" charset="0"/>
              </a:rPr>
              <a:t>«</a:t>
            </a:r>
            <a:r>
              <a:rPr lang="ru-RU" sz="2000" i="1" dirty="0" err="1">
                <a:latin typeface="Arial Black" pitchFamily="34" charset="0"/>
              </a:rPr>
              <a:t>Белогрудка</a:t>
            </a:r>
            <a:r>
              <a:rPr lang="ru-RU" sz="2000" i="1" dirty="0">
                <a:latin typeface="Arial Black" pitchFamily="34" charset="0"/>
              </a:rPr>
              <a:t> лизнула каждого из детёнышей в мордочку: дескать, я сейчас, мигом...» или «Если бы </a:t>
            </a:r>
            <a:r>
              <a:rPr lang="ru-RU" sz="2000" i="1" dirty="0" err="1">
                <a:latin typeface="Arial Black" pitchFamily="34" charset="0"/>
              </a:rPr>
              <a:t>Белогрудка</a:t>
            </a:r>
            <a:r>
              <a:rPr lang="ru-RU" sz="2000" i="1" dirty="0">
                <a:latin typeface="Arial Black" pitchFamily="34" charset="0"/>
              </a:rPr>
              <a:t> умела кричать — закричала бы</a:t>
            </a:r>
            <a:r>
              <a:rPr lang="ru-RU" sz="2000" i="1" dirty="0" smtClean="0">
                <a:latin typeface="Arial Black" pitchFamily="34" charset="0"/>
              </a:rPr>
              <a:t>».</a:t>
            </a:r>
            <a:endParaRPr lang="ru-RU" sz="2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3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51" y="20902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Родился В.П. Астафьев </a:t>
            </a:r>
            <a:r>
              <a:rPr lang="ru-RU" sz="2000" dirty="0" smtClean="0">
                <a:latin typeface="Arial Black" pitchFamily="34" charset="0"/>
              </a:rPr>
              <a:t>в </a:t>
            </a:r>
            <a:r>
              <a:rPr lang="ru-RU" sz="2000" dirty="0">
                <a:latin typeface="Arial Black" pitchFamily="34" charset="0"/>
              </a:rPr>
              <a:t>большом селе на берегу Енисея – Овсянке. </a:t>
            </a:r>
          </a:p>
        </p:txBody>
      </p:sp>
      <p:pic>
        <p:nvPicPr>
          <p:cNvPr id="11266" name="Picture 2" descr="INFO-CAM | Галерея : Родина Виктора Астафьева. дер. Овсянка и Енис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0" y="916912"/>
            <a:ext cx="780155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83" y="255289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Мальчишки разорили жилище куницы, унесли </a:t>
            </a:r>
            <a:r>
              <a:rPr lang="ru-RU" sz="2400" dirty="0" smtClean="0">
                <a:latin typeface="Arial Black" pitchFamily="34" charset="0"/>
              </a:rPr>
              <a:t>их </a:t>
            </a:r>
            <a:r>
              <a:rPr lang="ru-RU" sz="2400" dirty="0">
                <a:latin typeface="Arial Black" pitchFamily="34" charset="0"/>
              </a:rPr>
              <a:t>по глупости, </a:t>
            </a:r>
            <a:r>
              <a:rPr lang="ru-RU" sz="2400" dirty="0" smtClean="0">
                <a:latin typeface="Arial Black" pitchFamily="34" charset="0"/>
              </a:rPr>
              <a:t>ради игры из </a:t>
            </a:r>
            <a:r>
              <a:rPr lang="ru-RU" sz="2400" dirty="0">
                <a:latin typeface="Arial Black" pitchFamily="34" charset="0"/>
              </a:rPr>
              <a:t>естественной среды обитания, а малышам нужна мама.</a:t>
            </a:r>
          </a:p>
          <a:p>
            <a:r>
              <a:rPr lang="ru-RU" sz="2400" dirty="0">
                <a:latin typeface="Arial Black" pitchFamily="34" charset="0"/>
              </a:rPr>
              <a:t>      -  Ребята не знают, чем питаются куницы, какой у них корм. Котята умрут.</a:t>
            </a:r>
          </a:p>
          <a:p>
            <a:r>
              <a:rPr lang="ru-RU" sz="2400" dirty="0">
                <a:latin typeface="Arial Black" pitchFamily="34" charset="0"/>
              </a:rPr>
              <a:t>      -   Они </a:t>
            </a:r>
            <a:r>
              <a:rPr lang="ru-RU" sz="2400" dirty="0" smtClean="0">
                <a:latin typeface="Arial Black" pitchFamily="34" charset="0"/>
              </a:rPr>
              <a:t>не </a:t>
            </a:r>
            <a:r>
              <a:rPr lang="ru-RU" sz="2400" dirty="0">
                <a:latin typeface="Arial Black" pitchFamily="34" charset="0"/>
              </a:rPr>
              <a:t>знают, чем куницы болеют.</a:t>
            </a:r>
          </a:p>
          <a:p>
            <a:r>
              <a:rPr lang="ru-RU" sz="2400" dirty="0">
                <a:latin typeface="Arial Black" pitchFamily="34" charset="0"/>
              </a:rPr>
              <a:t>      -  У котят нет шансов на спасение. Дети все сделали из шалости, но обрекли котят на смерть.</a:t>
            </a:r>
          </a:p>
          <a:p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630801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 «..стал играть с ними, переворачивая кверху брюшками, щёлкая по носу…</a:t>
            </a:r>
          </a:p>
        </p:txBody>
      </p:sp>
      <p:pic>
        <p:nvPicPr>
          <p:cNvPr id="7170" name="Picture 2" descr="Прочти книгу В.П.Астафьева &quot;Белогрудка&quot;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383" y="260648"/>
            <a:ext cx="4572000" cy="264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7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897" y="45345"/>
            <a:ext cx="47621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Почему один из дней жизни </a:t>
            </a:r>
            <a:r>
              <a:rPr lang="ru-RU" sz="2400" dirty="0" err="1">
                <a:latin typeface="Arial Black" pitchFamily="34" charset="0"/>
              </a:rPr>
              <a:t>Белогрудки</a:t>
            </a:r>
            <a:r>
              <a:rPr lang="ru-RU" sz="2400" dirty="0">
                <a:latin typeface="Arial Black" pitchFamily="34" charset="0"/>
              </a:rPr>
              <a:t> писатель назвал “страшным днем”? 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Какое </a:t>
            </a:r>
            <a:r>
              <a:rPr lang="ru-RU" sz="2400" dirty="0">
                <a:latin typeface="Arial Black" pitchFamily="34" charset="0"/>
              </a:rPr>
              <a:t>чувство стала испытывать </a:t>
            </a:r>
            <a:r>
              <a:rPr lang="ru-RU" sz="2400" dirty="0" err="1">
                <a:latin typeface="Arial Black" pitchFamily="34" charset="0"/>
              </a:rPr>
              <a:t>Белогрудка</a:t>
            </a:r>
            <a:r>
              <a:rPr lang="ru-RU" sz="2400" dirty="0">
                <a:latin typeface="Arial Black" pitchFamily="34" charset="0"/>
              </a:rPr>
              <a:t> к людям после того как увидела, что её котёнка съела собака</a:t>
            </a:r>
            <a:r>
              <a:rPr lang="ru-RU" sz="2400" dirty="0" smtClean="0">
                <a:latin typeface="Arial Black" pitchFamily="34" charset="0"/>
              </a:rPr>
              <a:t>?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(</a:t>
            </a:r>
            <a:r>
              <a:rPr lang="ru-RU" sz="2400" dirty="0" smtClean="0">
                <a:latin typeface="Arial Black" pitchFamily="34" charset="0"/>
              </a:rPr>
              <a:t>чувство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ненависти</a:t>
            </a:r>
            <a:r>
              <a:rPr lang="ru-RU" sz="2400" dirty="0" smtClean="0">
                <a:latin typeface="Arial Black" pitchFamily="34" charset="0"/>
              </a:rPr>
              <a:t>,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мести)</a:t>
            </a:r>
          </a:p>
        </p:txBody>
      </p:sp>
      <p:pic>
        <p:nvPicPr>
          <p:cNvPr id="8194" name="Picture 2" descr="Белогрудка, Александр Старостин, Мелик-Пашаев купить книгу 978-5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4556" y="45345"/>
            <a:ext cx="3600400" cy="513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рок развития письменной речи на материале рассказа В.Астафьев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771360"/>
            <a:ext cx="3960011" cy="297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5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35660"/>
              </p:ext>
            </p:extLst>
          </p:nvPr>
        </p:nvGraphicFramePr>
        <p:xfrm>
          <a:off x="671735" y="1324867"/>
          <a:ext cx="76446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340"/>
                <a:gridCol w="3822340"/>
              </a:tblGrid>
              <a:tr h="3001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Куница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Мальчишки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8758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Любовь,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Забота, 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Нежность, 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Ответственность,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Отчаяние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Гнев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Жестокость,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Эгоизм,</a:t>
                      </a:r>
                    </a:p>
                    <a:p>
                      <a:r>
                        <a:rPr lang="ru-RU" sz="2400" dirty="0" smtClean="0">
                          <a:latin typeface="Arial Black" pitchFamily="34" charset="0"/>
                        </a:rPr>
                        <a:t>Равнодушие,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Без</a:t>
                      </a:r>
                      <a:r>
                        <a:rPr lang="ru-RU" sz="2400" dirty="0" smtClean="0">
                          <a:latin typeface="Arial Black" pitchFamily="34" charset="0"/>
                        </a:rPr>
                        <a:t>жалостность,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Без</a:t>
                      </a:r>
                      <a:r>
                        <a:rPr lang="ru-RU" sz="2400" dirty="0" smtClean="0">
                          <a:latin typeface="Arial Black" pitchFamily="34" charset="0"/>
                        </a:rPr>
                        <a:t>ответственность,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Бес</a:t>
                      </a:r>
                      <a:r>
                        <a:rPr lang="ru-RU" sz="2400" dirty="0" smtClean="0">
                          <a:latin typeface="Arial Black" pitchFamily="34" charset="0"/>
                        </a:rPr>
                        <a:t>сердечность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95317"/>
            <a:ext cx="8525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Какие чувства демонстрируют герои рассказа?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Кто человечнее?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637" y="4725144"/>
            <a:ext cx="799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Зверь оказался наделён лучшими человеческими качествами, а люди оказались лишёнными их.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4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0677"/>
            <a:ext cx="52196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Почему такой мирный и скрытный зверёк стал вести себя так жестоко? Можно ли понять жестокость куницы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r>
              <a:rPr lang="ru-RU" sz="2000" i="1" dirty="0">
                <a:latin typeface="Arial Black" pitchFamily="34" charset="0"/>
              </a:rPr>
              <a:t>«Она не виновата. Её обидели, осиротили» </a:t>
            </a:r>
            <a:endParaRPr lang="ru-RU" sz="2000" i="1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Родилась ненависть к людям, ко всем без исключения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Жестокость </a:t>
            </a:r>
            <a:r>
              <a:rPr lang="ru-RU" sz="2000" dirty="0" err="1">
                <a:latin typeface="Arial Black" pitchFamily="34" charset="0"/>
              </a:rPr>
              <a:t>Белогрудки</a:t>
            </a:r>
            <a:r>
              <a:rPr lang="ru-RU" sz="2000" dirty="0">
                <a:latin typeface="Arial Black" pitchFamily="34" charset="0"/>
              </a:rPr>
              <a:t> легко понять и оправдать. Любая мать ради своих детей готова пойти на всё. Человек вторгся в мир природы и тем самым нарушил её покой. Если раньше кунице были противны даже запахи </a:t>
            </a:r>
            <a:r>
              <a:rPr lang="ru-RU" sz="2000" dirty="0" smtClean="0">
                <a:latin typeface="Arial Black" pitchFamily="34" charset="0"/>
              </a:rPr>
              <a:t>деревни ,</a:t>
            </a:r>
            <a:r>
              <a:rPr lang="ru-RU" sz="2000" dirty="0">
                <a:latin typeface="Arial Black" pitchFamily="34" charset="0"/>
              </a:rPr>
              <a:t>то теперь она может там находиться часами, днями. </a:t>
            </a:r>
            <a:r>
              <a:rPr lang="ru-RU" sz="2000" dirty="0" err="1">
                <a:latin typeface="Arial Black" pitchFamily="34" charset="0"/>
              </a:rPr>
              <a:t>Белогрудка</a:t>
            </a:r>
            <a:r>
              <a:rPr lang="ru-RU" sz="2000" dirty="0">
                <a:latin typeface="Arial Black" pitchFamily="34" charset="0"/>
              </a:rPr>
              <a:t> мстит за то, что у неё отобрали самое дорогое</a:t>
            </a:r>
          </a:p>
        </p:txBody>
      </p:sp>
      <p:pic>
        <p:nvPicPr>
          <p:cNvPr id="9218" name="Picture 2" descr="Белогрудка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44" y="-5051"/>
            <a:ext cx="3924356" cy="613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2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06461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Пусть будет больше косогоров и других мест, где животные не прячутся от людей и не боятся их. Где человек - не хозяин природы, а мудрый друг её и помощник. Где люди понимают, что животные, птицы тоже могут любить и ненавидеть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Как изменилась жизнь людей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после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гибели </a:t>
            </a:r>
            <a:r>
              <a:rPr lang="ru-RU" sz="2000" dirty="0" err="1">
                <a:solidFill>
                  <a:srgbClr val="FF0000"/>
                </a:solidFill>
                <a:latin typeface="Arial Black" pitchFamily="34" charset="0"/>
              </a:rPr>
              <a:t>Белогрудки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? 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Послужила ли история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 куницей уроком для жителей деревень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  <a:p>
            <a:endParaRPr lang="ru-RU" sz="2000" dirty="0">
              <a:latin typeface="Arial Black" pitchFamily="34" charset="0"/>
            </a:endParaRPr>
          </a:p>
          <a:p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«…помнят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Белогрудку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 Строго наказывают ребятам, чтобы не смели трогать детёнышей зверушек и птиц»</a:t>
            </a:r>
          </a:p>
        </p:txBody>
      </p:sp>
      <p:pic>
        <p:nvPicPr>
          <p:cNvPr id="10242" name="Picture 2" descr="В. П. Астафьев &quot;Белогруд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85" y="2194451"/>
            <a:ext cx="4474909" cy="447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3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040" y="908720"/>
            <a:ext cx="8820472" cy="193899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Идея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charset="0"/>
              </a:rPr>
              <a:t> рассказа заключается в  осуждение человеческой жестокости, черствости и равнодушия к окружающей природе. Это призыв к милосердию, бережному и трепетному отношению к всему живому на земле.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7788" y="155479"/>
            <a:ext cx="8784976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Тема: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взаимо</a:t>
            </a:r>
            <a:r>
              <a:rPr lang="ru-RU" sz="2400" dirty="0" smtClean="0">
                <a:latin typeface="Arial Black" pitchFamily="34" charset="0"/>
                <a:cs typeface="Arial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charset="0"/>
              </a:rPr>
              <a:t>ношения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charset="0"/>
              </a:rPr>
              <a:t>природы и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0968"/>
            <a:ext cx="53289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Не то, что мните вы, природа.</a:t>
            </a: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Не слепок, не бездушный лик;</a:t>
            </a: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ней есть душа, в ней есть свобода,</a:t>
            </a: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ней есть любовь, в ней есть язык.</a:t>
            </a:r>
          </a:p>
          <a:p>
            <a:r>
              <a:rPr lang="ru-RU" sz="2000" i="1" dirty="0">
                <a:latin typeface="Arial Black" pitchFamily="34" charset="0"/>
              </a:rPr>
              <a:t>                               </a:t>
            </a:r>
            <a:r>
              <a:rPr lang="ru-RU" sz="2000" i="1" dirty="0" smtClean="0">
                <a:latin typeface="Arial Black" pitchFamily="34" charset="0"/>
              </a:rPr>
              <a:t> </a:t>
            </a:r>
          </a:p>
          <a:p>
            <a:r>
              <a:rPr lang="ru-RU" sz="2000" i="1" dirty="0">
                <a:latin typeface="Arial Black" pitchFamily="34" charset="0"/>
              </a:rPr>
              <a:t>	</a:t>
            </a:r>
            <a:r>
              <a:rPr lang="ru-RU" sz="2000" i="1" dirty="0" smtClean="0">
                <a:latin typeface="Arial Black" pitchFamily="34" charset="0"/>
              </a:rPr>
              <a:t>	</a:t>
            </a:r>
            <a:r>
              <a:rPr lang="ru-RU" sz="2000" i="1" dirty="0" err="1" smtClean="0">
                <a:latin typeface="Arial Black" pitchFamily="34" charset="0"/>
              </a:rPr>
              <a:t>Ф.И.Тютчев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14096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Я сорвал цветок - и он увял…</a:t>
            </a:r>
          </a:p>
          <a:p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Я поймал мотылька - и он умер у меня на ладони.</a:t>
            </a:r>
          </a:p>
          <a:p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 тогда я понял, что прикоснуться к Красоте</a:t>
            </a:r>
          </a:p>
          <a:p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Можно только сердцем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i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  П</a:t>
            </a:r>
            <a:r>
              <a:rPr lang="ru-RU" sz="2000" dirty="0">
                <a:latin typeface="Arial Black" pitchFamily="34" charset="0"/>
              </a:rPr>
              <a:t>. </a:t>
            </a:r>
            <a:r>
              <a:rPr lang="ru-RU" sz="2000" dirty="0" err="1" smtClean="0">
                <a:latin typeface="Arial Black" pitchFamily="34" charset="0"/>
              </a:rPr>
              <a:t>Гвездослав</a:t>
            </a:r>
            <a:r>
              <a:rPr lang="ru-RU" sz="2000" dirty="0" smtClean="0">
                <a:latin typeface="Arial Black" pitchFamily="34" charset="0"/>
              </a:rPr>
              <a:t> (Сербия)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www.youtube.com/watch?v=eyFtNdScr8Q</a:t>
            </a:r>
            <a:endParaRPr lang="ru-RU" dirty="0" smtClean="0"/>
          </a:p>
          <a:p>
            <a:r>
              <a:rPr lang="ru-RU" dirty="0" smtClean="0"/>
              <a:t>Анимированный рассказ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8469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www.youtube.com/watch?v=ZTyQqL54DBY</a:t>
            </a:r>
            <a:endParaRPr lang="ru-RU" dirty="0" smtClean="0"/>
          </a:p>
          <a:p>
            <a:r>
              <a:rPr lang="ru-RU" dirty="0" smtClean="0"/>
              <a:t>Рассказ по детским рисункам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49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ультура24 - В Овсянке отметят день рождения с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88" y="0"/>
            <a:ext cx="9542891" cy="56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6029738"/>
            <a:ext cx="6732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косогор – склон горы, холма;</a:t>
            </a:r>
            <a:br>
              <a:rPr lang="ru-RU" sz="2400" b="1" dirty="0">
                <a:latin typeface="Arial Black" pitchFamily="34" charset="0"/>
              </a:rPr>
            </a:br>
            <a:endParaRPr lang="ru-RU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Церковь, построенная на средства Астафь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0"/>
            <a:ext cx="6051475" cy="453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2514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Этот храм был построен на средства писателя по многочисленным просьбам местных жителей. Вообще Виктор Петрович любил свою деревню и делал не мало для ее развития. Например, заасфальтировал дороги, построил библиотеку, которая на сегодняшний день является крупнейшей сельской библиотекой за Уралом.</a:t>
            </a:r>
          </a:p>
        </p:txBody>
      </p:sp>
    </p:spTree>
    <p:extLst>
      <p:ext uri="{BB962C8B-B14F-4D97-AF65-F5344CB8AC3E}">
        <p14:creationId xmlns:p14="http://schemas.microsoft.com/office/powerpoint/2010/main" val="25279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73/1367118/slides/slid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116" y="32079"/>
            <a:ext cx="887422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46" y="38610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Трудное, но счастливое детство кончилось в 7 лет, когда его мать утонула в Енисее. Отношения с молодой мачехой не складывались, и Виктор уходит из дома, потом он попадает в детский дом и там заканчивает школу. Много позднее, став уже известным писателем, Астафьев скажет о маме с горькой сыновней любовью: «И лишь одно я попросил бы у судьбы – оставить со мной маму. Её мне не хватало всю жизнь… Берегите матерей… Они бывают только раз и никогда не возвращаются». </a:t>
            </a:r>
          </a:p>
        </p:txBody>
      </p:sp>
    </p:spTree>
    <p:extLst>
      <p:ext uri="{BB962C8B-B14F-4D97-AF65-F5344CB8AC3E}">
        <p14:creationId xmlns:p14="http://schemas.microsoft.com/office/powerpoint/2010/main" val="97669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26" y="2882"/>
            <a:ext cx="9002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Много </a:t>
            </a:r>
            <a:r>
              <a:rPr lang="ru-RU" dirty="0">
                <a:latin typeface="Arial Black" pitchFamily="34" charset="0"/>
              </a:rPr>
              <a:t>писал и всегда с любовью отзывался Астафьев о своей бабушке, Катерине Петровна, которая заменила ему и отца и мать. Несмотря на внешне крутой нрав, ее доброты хватало на всех. «Генералом» её звали в деревне. Но бабушка была добра ко всем и всему. Голодно в деревне, самим есть нечего, а она брошенного щенка несет; обманул ее внук, но пряничного коня она ему все же купила, штаны ему сшила, а он их тут же их в грязи </a:t>
            </a:r>
            <a:r>
              <a:rPr lang="ru-RU" dirty="0" smtClean="0">
                <a:latin typeface="Arial Black" pitchFamily="34" charset="0"/>
              </a:rPr>
              <a:t>вымазал, но </a:t>
            </a:r>
            <a:r>
              <a:rPr lang="ru-RU" dirty="0">
                <a:latin typeface="Arial Black" pitchFamily="34" charset="0"/>
              </a:rPr>
              <a:t>она не </a:t>
            </a:r>
            <a:r>
              <a:rPr lang="ru-RU" dirty="0" smtClean="0">
                <a:latin typeface="Arial Black" pitchFamily="34" charset="0"/>
              </a:rPr>
              <a:t>рассердилась: </a:t>
            </a:r>
            <a:r>
              <a:rPr lang="ru-RU" dirty="0">
                <a:latin typeface="Arial Black" pitchFamily="34" charset="0"/>
              </a:rPr>
              <a:t>слава богу, сам жив остался. Уже став взрослым он вспоминает о ней с любовью и благодарностью в </a:t>
            </a:r>
            <a:r>
              <a:rPr lang="ru-RU" dirty="0" smtClean="0">
                <a:latin typeface="Arial Black" pitchFamily="34" charset="0"/>
              </a:rPr>
              <a:t>рассказах. </a:t>
            </a:r>
          </a:p>
        </p:txBody>
      </p:sp>
      <p:pic>
        <p:nvPicPr>
          <p:cNvPr id="14338" name="Picture 2" descr="Музей В. П. Астафьева в Овсянк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5204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3786" y="3212756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Так выглядит внутренняя обстановка бабушкиного дома, воссозданная по рассказам тети писателя.</a:t>
            </a:r>
          </a:p>
          <a:p>
            <a:r>
              <a:rPr lang="ru-RU" dirty="0" smtClean="0">
                <a:latin typeface="Arial Black" pitchFamily="34" charset="0"/>
              </a:rPr>
              <a:t>За столом сидит бабушка, а на полу играют дети</a:t>
            </a:r>
          </a:p>
          <a:p>
            <a:r>
              <a:rPr lang="ru-RU" dirty="0" smtClean="0">
                <a:latin typeface="Arial Black" pitchFamily="34" charset="0"/>
              </a:rPr>
              <a:t>(маленький Витя и его брат).</a:t>
            </a:r>
          </a:p>
        </p:txBody>
      </p:sp>
    </p:spTree>
    <p:extLst>
      <p:ext uri="{BB962C8B-B14F-4D97-AF65-F5344CB8AC3E}">
        <p14:creationId xmlns:p14="http://schemas.microsoft.com/office/powerpoint/2010/main" val="48424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73/1367118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4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2514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Окончив шесть классов в детском доме В. Астафьев начал зарабатывать свой хлеб сам. Работал конюхом при сельсовете. А когда началась война, ушел добровольцем на фронт. В тяжелых боях он был ранен, много лежал по госпиталям, война лишила его глаза и плохо слушалась рука. Виктор Петрович был награжден орденом и тремя медалями. </a:t>
            </a:r>
          </a:p>
        </p:txBody>
      </p:sp>
      <p:pic>
        <p:nvPicPr>
          <p:cNvPr id="8194" name="Picture 2" descr="http://player.myshared.ru/73/1367118/slides/slide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9992" y="49575"/>
            <a:ext cx="7620000" cy="436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104" y="37661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Пройдет много лет и бывший беспризорник и детдомовец, бывший солдат Великой войны станет писать, чтобы рассказать людям о пережитом, о том, что тревожит душу. Он напишет интересные книги не только для взрослых, но и для детей.</a:t>
            </a:r>
          </a:p>
        </p:txBody>
      </p:sp>
      <p:sp>
        <p:nvSpPr>
          <p:cNvPr id="2" name="AutoShape 2" descr="Картинки по запросу астафьев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астафьев книг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астафьев книг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Отзывы о книге Конь с розовой гривой (сборник), Виктор Астафье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3158"/>
            <a:ext cx="1763688" cy="2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Астафьев Лучшие рассказы для детей Серия Любимое чт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84366"/>
            <a:ext cx="1800199" cy="27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Отзывы о книге Стрижонок Скрип (сборник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34" y="1668877"/>
            <a:ext cx="1920479" cy="27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Васюткино озеро» Виктор Астафьев - купить книгу «Васюткино озеро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13" y="1668686"/>
            <a:ext cx="1763583" cy="27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Где-то гремит вой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668686"/>
            <a:ext cx="2046655" cy="27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Книга «Лучшие рассказы для детей» Астафьев Виктор Петрович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41" y="4458920"/>
            <a:ext cx="1525432" cy="23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Виктор Астафьев, Печальный детектив – скачать fb2, epub, pdf на ЛитРе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95" y="4458920"/>
            <a:ext cx="1538888" cy="24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Книга Прокляты и убиты читать онлайн Виктор Астафье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93" y="4412847"/>
            <a:ext cx="1655180" cy="24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Книга Последний поклон читать онлайн Виктор Астафье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73" y="4430869"/>
            <a:ext cx="1655179" cy="24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1" descr="Виктор Астафьев, Моя война. Писатель в окопах: война глазами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3" descr="Виктор Астафьев, Моя война. Писатель в окопах: война глазами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9" name="Picture 35" descr="Астафьев Виктор - Удар сокола. Слушать онлайн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38" y="4458920"/>
            <a:ext cx="1481910" cy="24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Книга &quot;Прокляты и убиты&quot; Астафьев В П - купить книгу в интернет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47" y="4459577"/>
            <a:ext cx="1563073" cy="24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1058</Words>
  <Application>Microsoft Office PowerPoint</Application>
  <PresentationFormat>Экран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Настюша</dc:creator>
  <cp:lastModifiedBy>SysAdmin</cp:lastModifiedBy>
  <cp:revision>19</cp:revision>
  <dcterms:created xsi:type="dcterms:W3CDTF">2020-07-31T10:22:33Z</dcterms:created>
  <dcterms:modified xsi:type="dcterms:W3CDTF">2023-09-19T09:11:49Z</dcterms:modified>
</cp:coreProperties>
</file>